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11"/>
  </p:notesMasterIdLst>
  <p:sldIdLst>
    <p:sldId id="256" r:id="rId2"/>
    <p:sldId id="257" r:id="rId3"/>
    <p:sldId id="258" r:id="rId4"/>
    <p:sldId id="259" r:id="rId5"/>
    <p:sldId id="260" r:id="rId6"/>
    <p:sldId id="261" r:id="rId7"/>
    <p:sldId id="262" r:id="rId8"/>
    <p:sldId id="263" r:id="rId9"/>
    <p:sldId id="264" r:id="rId10"/>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49" d="100"/>
          <a:sy n="149" d="100"/>
        </p:scale>
        <p:origin x="504" y="11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5256bb4b7d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5256bb4b7d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5256bb4b7d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5256bb4b7d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5256bb4b7d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5256bb4b7d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g5256bb4b7d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 name="Google Shape;79;g5256bb4b7d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5256bb4b7d_0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5256bb4b7d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5256bb4b7d_0_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5256bb4b7d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5256bb4b7d_0_1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5256bb4b7d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5256bb4b7d_0_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5256bb4b7d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Clr>
                <a:schemeClr val="dk1"/>
              </a:buClr>
              <a:buSzPts val="1800"/>
              <a:buChar char="●"/>
              <a:defRPr>
                <a:solidFill>
                  <a:schemeClr val="dk1"/>
                </a:solidFill>
              </a:defRPr>
            </a:lvl1pPr>
            <a:lvl2pPr marL="914400" lvl="1" indent="-317500">
              <a:spcBef>
                <a:spcPts val="1600"/>
              </a:spcBef>
              <a:spcAft>
                <a:spcPts val="0"/>
              </a:spcAft>
              <a:buClr>
                <a:schemeClr val="dk1"/>
              </a:buClr>
              <a:buSzPts val="1400"/>
              <a:buChar char="○"/>
              <a:defRPr>
                <a:solidFill>
                  <a:schemeClr val="dk1"/>
                </a:solidFill>
              </a:defRPr>
            </a:lvl2pPr>
            <a:lvl3pPr marL="1371600" lvl="2" indent="-317500">
              <a:spcBef>
                <a:spcPts val="1600"/>
              </a:spcBef>
              <a:spcAft>
                <a:spcPts val="0"/>
              </a:spcAft>
              <a:buClr>
                <a:schemeClr val="dk1"/>
              </a:buClr>
              <a:buSzPts val="1400"/>
              <a:buChar char="■"/>
              <a:defRPr>
                <a:solidFill>
                  <a:schemeClr val="dk1"/>
                </a:solidFill>
              </a:defRPr>
            </a:lvl3pPr>
            <a:lvl4pPr marL="1828800" lvl="3" indent="-317500">
              <a:spcBef>
                <a:spcPts val="1600"/>
              </a:spcBef>
              <a:spcAft>
                <a:spcPts val="0"/>
              </a:spcAft>
              <a:buClr>
                <a:schemeClr val="dk1"/>
              </a:buClr>
              <a:buSzPts val="1400"/>
              <a:buChar char="●"/>
              <a:defRPr>
                <a:solidFill>
                  <a:schemeClr val="dk1"/>
                </a:solidFill>
              </a:defRPr>
            </a:lvl4pPr>
            <a:lvl5pPr marL="2286000" lvl="4" indent="-317500">
              <a:spcBef>
                <a:spcPts val="1600"/>
              </a:spcBef>
              <a:spcAft>
                <a:spcPts val="0"/>
              </a:spcAft>
              <a:buClr>
                <a:schemeClr val="dk1"/>
              </a:buClr>
              <a:buSzPts val="1400"/>
              <a:buChar char="○"/>
              <a:defRPr>
                <a:solidFill>
                  <a:schemeClr val="dk1"/>
                </a:solidFill>
              </a:defRPr>
            </a:lvl5pPr>
            <a:lvl6pPr marL="2743200" lvl="5" indent="-317500">
              <a:spcBef>
                <a:spcPts val="1600"/>
              </a:spcBef>
              <a:spcAft>
                <a:spcPts val="0"/>
              </a:spcAft>
              <a:buClr>
                <a:schemeClr val="dk1"/>
              </a:buClr>
              <a:buSzPts val="1400"/>
              <a:buChar char="■"/>
              <a:defRPr>
                <a:solidFill>
                  <a:schemeClr val="dk1"/>
                </a:solidFill>
              </a:defRPr>
            </a:lvl6pPr>
            <a:lvl7pPr marL="3200400" lvl="6" indent="-317500">
              <a:spcBef>
                <a:spcPts val="1600"/>
              </a:spcBef>
              <a:spcAft>
                <a:spcPts val="0"/>
              </a:spcAft>
              <a:buClr>
                <a:schemeClr val="dk1"/>
              </a:buClr>
              <a:buSzPts val="1400"/>
              <a:buChar char="●"/>
              <a:defRPr>
                <a:solidFill>
                  <a:schemeClr val="dk1"/>
                </a:solidFill>
              </a:defRPr>
            </a:lvl7pPr>
            <a:lvl8pPr marL="3657600" lvl="7" indent="-317500">
              <a:spcBef>
                <a:spcPts val="1600"/>
              </a:spcBef>
              <a:spcAft>
                <a:spcPts val="0"/>
              </a:spcAft>
              <a:buClr>
                <a:schemeClr val="dk1"/>
              </a:buClr>
              <a:buSzPts val="1400"/>
              <a:buChar char="○"/>
              <a:defRPr>
                <a:solidFill>
                  <a:schemeClr val="dk1"/>
                </a:solidFill>
              </a:defRPr>
            </a:lvl8pPr>
            <a:lvl9pPr marL="4114800" lvl="8" indent="-317500">
              <a:spcBef>
                <a:spcPts val="1600"/>
              </a:spcBef>
              <a:spcAft>
                <a:spcPts val="1600"/>
              </a:spcAft>
              <a:buClr>
                <a:schemeClr val="dk1"/>
              </a:buClr>
              <a:buSzPts val="1400"/>
              <a:buChar char="■"/>
              <a:defRPr>
                <a:solidFill>
                  <a:schemeClr val="dk1"/>
                </a:solidFill>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dark-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lt2"/>
              </a:buClr>
              <a:buSzPts val="1800"/>
              <a:buChar char="●"/>
              <a:defRPr sz="1800">
                <a:solidFill>
                  <a:schemeClr val="lt2"/>
                </a:solidFill>
              </a:defRPr>
            </a:lvl1pPr>
            <a:lvl2pPr marL="914400" lvl="1" indent="-317500">
              <a:lnSpc>
                <a:spcPct val="115000"/>
              </a:lnSpc>
              <a:spcBef>
                <a:spcPts val="1600"/>
              </a:spcBef>
              <a:spcAft>
                <a:spcPts val="0"/>
              </a:spcAft>
              <a:buClr>
                <a:schemeClr val="lt2"/>
              </a:buClr>
              <a:buSzPts val="1400"/>
              <a:buChar char="○"/>
              <a:defRPr>
                <a:solidFill>
                  <a:schemeClr val="lt2"/>
                </a:solidFill>
              </a:defRPr>
            </a:lvl2pPr>
            <a:lvl3pPr marL="1371600" lvl="2" indent="-317500">
              <a:lnSpc>
                <a:spcPct val="115000"/>
              </a:lnSpc>
              <a:spcBef>
                <a:spcPts val="1600"/>
              </a:spcBef>
              <a:spcAft>
                <a:spcPts val="0"/>
              </a:spcAft>
              <a:buClr>
                <a:schemeClr val="lt2"/>
              </a:buClr>
              <a:buSzPts val="1400"/>
              <a:buChar char="■"/>
              <a:defRPr>
                <a:solidFill>
                  <a:schemeClr val="lt2"/>
                </a:solidFill>
              </a:defRPr>
            </a:lvl3pPr>
            <a:lvl4pPr marL="1828800" lvl="3" indent="-317500">
              <a:lnSpc>
                <a:spcPct val="115000"/>
              </a:lnSpc>
              <a:spcBef>
                <a:spcPts val="1600"/>
              </a:spcBef>
              <a:spcAft>
                <a:spcPts val="0"/>
              </a:spcAft>
              <a:buClr>
                <a:schemeClr val="lt2"/>
              </a:buClr>
              <a:buSzPts val="1400"/>
              <a:buChar char="●"/>
              <a:defRPr>
                <a:solidFill>
                  <a:schemeClr val="lt2"/>
                </a:solidFill>
              </a:defRPr>
            </a:lvl4pPr>
            <a:lvl5pPr marL="2286000" lvl="4" indent="-317500">
              <a:lnSpc>
                <a:spcPct val="115000"/>
              </a:lnSpc>
              <a:spcBef>
                <a:spcPts val="1600"/>
              </a:spcBef>
              <a:spcAft>
                <a:spcPts val="0"/>
              </a:spcAft>
              <a:buClr>
                <a:schemeClr val="lt2"/>
              </a:buClr>
              <a:buSzPts val="1400"/>
              <a:buChar char="○"/>
              <a:defRPr>
                <a:solidFill>
                  <a:schemeClr val="lt2"/>
                </a:solidFill>
              </a:defRPr>
            </a:lvl5pPr>
            <a:lvl6pPr marL="2743200" lvl="5" indent="-317500">
              <a:lnSpc>
                <a:spcPct val="115000"/>
              </a:lnSpc>
              <a:spcBef>
                <a:spcPts val="1600"/>
              </a:spcBef>
              <a:spcAft>
                <a:spcPts val="0"/>
              </a:spcAft>
              <a:buClr>
                <a:schemeClr val="lt2"/>
              </a:buClr>
              <a:buSzPts val="1400"/>
              <a:buChar char="■"/>
              <a:defRPr>
                <a:solidFill>
                  <a:schemeClr val="lt2"/>
                </a:solidFill>
              </a:defRPr>
            </a:lvl6pPr>
            <a:lvl7pPr marL="3200400" lvl="6" indent="-317500">
              <a:lnSpc>
                <a:spcPct val="115000"/>
              </a:lnSpc>
              <a:spcBef>
                <a:spcPts val="1600"/>
              </a:spcBef>
              <a:spcAft>
                <a:spcPts val="0"/>
              </a:spcAft>
              <a:buClr>
                <a:schemeClr val="lt2"/>
              </a:buClr>
              <a:buSzPts val="1400"/>
              <a:buChar char="●"/>
              <a:defRPr>
                <a:solidFill>
                  <a:schemeClr val="lt2"/>
                </a:solidFill>
              </a:defRPr>
            </a:lvl7pPr>
            <a:lvl8pPr marL="3657600" lvl="7" indent="-317500">
              <a:lnSpc>
                <a:spcPct val="115000"/>
              </a:lnSpc>
              <a:spcBef>
                <a:spcPts val="1600"/>
              </a:spcBef>
              <a:spcAft>
                <a:spcPts val="0"/>
              </a:spcAft>
              <a:buClr>
                <a:schemeClr val="lt2"/>
              </a:buClr>
              <a:buSzPts val="1400"/>
              <a:buChar char="○"/>
              <a:defRPr>
                <a:solidFill>
                  <a:schemeClr val="lt2"/>
                </a:solidFill>
              </a:defRPr>
            </a:lvl8pPr>
            <a:lvl9pPr marL="4114800" lvl="8" indent="-317500">
              <a:lnSpc>
                <a:spcPct val="115000"/>
              </a:lnSpc>
              <a:spcBef>
                <a:spcPts val="1600"/>
              </a:spcBef>
              <a:spcAft>
                <a:spcPts val="1600"/>
              </a:spcAft>
              <a:buClr>
                <a:schemeClr val="lt2"/>
              </a:buClr>
              <a:buSzPts val="1400"/>
              <a:buChar char="■"/>
              <a:defRPr>
                <a:solidFill>
                  <a:schemeClr val="lt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4" name="Google Shape;54;p13"/>
          <p:cNvPicPr preferRelativeResize="0"/>
          <p:nvPr/>
        </p:nvPicPr>
        <p:blipFill>
          <a:blip r:embed="rId3">
            <a:alphaModFix/>
          </a:blip>
          <a:stretch>
            <a:fillRect/>
          </a:stretch>
        </p:blipFill>
        <p:spPr>
          <a:xfrm>
            <a:off x="247150" y="336475"/>
            <a:ext cx="1587175" cy="2235275"/>
          </a:xfrm>
          <a:prstGeom prst="rect">
            <a:avLst/>
          </a:prstGeom>
          <a:noFill/>
          <a:ln>
            <a:noFill/>
          </a:ln>
        </p:spPr>
      </p:pic>
      <p:sp>
        <p:nvSpPr>
          <p:cNvPr id="55" name="Google Shape;55;p13"/>
          <p:cNvSpPr txBox="1">
            <a:spLocks noGrp="1"/>
          </p:cNvSpPr>
          <p:nvPr>
            <p:ph type="subTitle" idx="1"/>
          </p:nvPr>
        </p:nvSpPr>
        <p:spPr>
          <a:xfrm>
            <a:off x="311700" y="2834125"/>
            <a:ext cx="8520600" cy="1290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Team Members: Adam Kowalski, Will Severson, Andrew Kump, Christian Davidson</a:t>
            </a:r>
            <a:endParaRPr/>
          </a:p>
          <a:p>
            <a:pPr marL="0" lvl="0" indent="0" algn="l" rtl="0">
              <a:spcBef>
                <a:spcPts val="0"/>
              </a:spcBef>
              <a:spcAft>
                <a:spcPts val="0"/>
              </a:spcAft>
              <a:buNone/>
            </a:pPr>
            <a:r>
              <a:rPr lang="en"/>
              <a:t>Advisor: Nan Niu</a:t>
            </a:r>
            <a:endParaRPr/>
          </a:p>
        </p:txBody>
      </p:sp>
      <p:pic>
        <p:nvPicPr>
          <p:cNvPr id="56" name="Google Shape;56;p13"/>
          <p:cNvPicPr preferRelativeResize="0"/>
          <p:nvPr/>
        </p:nvPicPr>
        <p:blipFill>
          <a:blip r:embed="rId4">
            <a:alphaModFix/>
          </a:blip>
          <a:stretch>
            <a:fillRect/>
          </a:stretch>
        </p:blipFill>
        <p:spPr>
          <a:xfrm>
            <a:off x="2805375" y="226441"/>
            <a:ext cx="2373499" cy="2455334"/>
          </a:xfrm>
          <a:prstGeom prst="rect">
            <a:avLst/>
          </a:prstGeom>
          <a:noFill/>
          <a:ln>
            <a:noFill/>
          </a:ln>
        </p:spPr>
      </p:pic>
      <p:pic>
        <p:nvPicPr>
          <p:cNvPr id="57" name="Google Shape;57;p13"/>
          <p:cNvPicPr preferRelativeResize="0"/>
          <p:nvPr/>
        </p:nvPicPr>
        <p:blipFill>
          <a:blip r:embed="rId5">
            <a:alphaModFix/>
          </a:blip>
          <a:stretch>
            <a:fillRect/>
          </a:stretch>
        </p:blipFill>
        <p:spPr>
          <a:xfrm>
            <a:off x="6551474" y="226450"/>
            <a:ext cx="1841484" cy="2455327"/>
          </a:xfrm>
          <a:prstGeom prst="rect">
            <a:avLst/>
          </a:prstGeom>
          <a:noFill/>
          <a:ln>
            <a:noFill/>
          </a:ln>
        </p:spPr>
      </p:pic>
      <p:pic>
        <p:nvPicPr>
          <p:cNvPr id="58" name="Google Shape;58;p13"/>
          <p:cNvPicPr preferRelativeResize="0"/>
          <p:nvPr/>
        </p:nvPicPr>
        <p:blipFill>
          <a:blip r:embed="rId6">
            <a:alphaModFix/>
          </a:blip>
          <a:stretch>
            <a:fillRect/>
          </a:stretch>
        </p:blipFill>
        <p:spPr>
          <a:xfrm>
            <a:off x="8863480" y="4890324"/>
            <a:ext cx="209975" cy="1882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Goals</a:t>
            </a:r>
            <a:endParaRPr/>
          </a:p>
        </p:txBody>
      </p:sp>
      <p:sp>
        <p:nvSpPr>
          <p:cNvPr id="64" name="Google Shape;64;p1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Create a page where UC students are able to login to the website.</a:t>
            </a:r>
            <a:endParaRPr/>
          </a:p>
          <a:p>
            <a:pPr marL="457200" lvl="0" indent="-342900" algn="l" rtl="0">
              <a:spcBef>
                <a:spcPts val="0"/>
              </a:spcBef>
              <a:spcAft>
                <a:spcPts val="0"/>
              </a:spcAft>
              <a:buSzPts val="1800"/>
              <a:buChar char="-"/>
            </a:pPr>
            <a:r>
              <a:rPr lang="en"/>
              <a:t>Implement an inventory system to track item stock using barcodes and item names.</a:t>
            </a:r>
            <a:endParaRPr/>
          </a:p>
          <a:p>
            <a:pPr marL="457200" lvl="0" indent="-342900" algn="l" rtl="0">
              <a:spcBef>
                <a:spcPts val="0"/>
              </a:spcBef>
              <a:spcAft>
                <a:spcPts val="0"/>
              </a:spcAft>
              <a:buSzPts val="1800"/>
              <a:buChar char="-"/>
            </a:pPr>
            <a:r>
              <a:rPr lang="en"/>
              <a:t>Develop a shopping cart system were students can add inventory to their unique shopping cart as well as complete a checkout.</a:t>
            </a:r>
            <a:endParaRPr/>
          </a:p>
          <a:p>
            <a:pPr marL="457200" lvl="0" indent="-342900" algn="l" rtl="0">
              <a:spcBef>
                <a:spcPts val="0"/>
              </a:spcBef>
              <a:spcAft>
                <a:spcPts val="0"/>
              </a:spcAft>
              <a:buSzPts val="1800"/>
              <a:buChar char="-"/>
            </a:pPr>
            <a:r>
              <a:rPr lang="en"/>
              <a:t>Design a system to email users as well as pantry volunteers upon completion of an order. The email should contain a QR code which can be scanned to verify an orders information</a:t>
            </a:r>
            <a:endParaRPr/>
          </a:p>
          <a:p>
            <a:pPr marL="0" lvl="0" indent="0" algn="l" rtl="0">
              <a:spcBef>
                <a:spcPts val="1600"/>
              </a:spcBef>
              <a:spcAft>
                <a:spcPts val="1600"/>
              </a:spcAft>
              <a:buNone/>
            </a:pP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Google Shape;69;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Intellectual Merits</a:t>
            </a:r>
            <a:endParaRPr/>
          </a:p>
        </p:txBody>
      </p:sp>
      <p:sp>
        <p:nvSpPr>
          <p:cNvPr id="70" name="Google Shape;70;p1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Food pantries are an important resource that allow students in universities across the country access to food, toiletries, and other necessities they might otherwise not be able to afford. Despite this fact, there are currently no universities in the united states utilizing an online inventory and order creation system similar to what you might find on eCommerce sites like Amazon.</a:t>
            </a:r>
            <a:endParaRPr/>
          </a:p>
          <a:p>
            <a:pPr marL="0" lvl="0" indent="0" algn="l" rtl="0">
              <a:spcBef>
                <a:spcPts val="1600"/>
              </a:spcBef>
              <a:spcAft>
                <a:spcPts val="0"/>
              </a:spcAft>
              <a:buNone/>
            </a:pPr>
            <a:r>
              <a:rPr lang="en"/>
              <a:t>Adapting these systems to the food pantry will allow for more efficient management of the pantry as well as provide a more convenient and anonymous means for students to access the pantry in a way not currently possible.</a:t>
            </a:r>
            <a:endParaRPr/>
          </a:p>
          <a:p>
            <a:pPr marL="0" lvl="0" indent="0" algn="l" rtl="0">
              <a:spcBef>
                <a:spcPts val="1600"/>
              </a:spcBef>
              <a:spcAft>
                <a:spcPts val="1600"/>
              </a:spcAft>
              <a:buNone/>
            </a:pP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Google Shape;75;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Broader Impacts</a:t>
            </a:r>
            <a:endParaRPr/>
          </a:p>
        </p:txBody>
      </p:sp>
      <p:sp>
        <p:nvSpPr>
          <p:cNvPr id="76" name="Google Shape;76;p1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Making the pantry checkout systems more accessible to users increases the likelihood that those who actually need its resources most will have access to it.</a:t>
            </a:r>
            <a:endParaRPr/>
          </a:p>
          <a:p>
            <a:pPr marL="0" lvl="0" indent="0" algn="l" rtl="0">
              <a:spcBef>
                <a:spcPts val="1600"/>
              </a:spcBef>
              <a:spcAft>
                <a:spcPts val="1600"/>
              </a:spcAft>
              <a:buNone/>
            </a:pPr>
            <a:r>
              <a:rPr lang="en"/>
              <a:t>Likewise, increasing the efficiency of the inventory management system means better use of volunteer time. Time spent manually tracking items can now be spent on improving other aspects of the pantry.</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80"/>
        <p:cNvGrpSpPr/>
        <p:nvPr/>
      </p:nvGrpSpPr>
      <p:grpSpPr>
        <a:xfrm>
          <a:off x="0" y="0"/>
          <a:ext cx="0" cy="0"/>
          <a:chOff x="0" y="0"/>
          <a:chExt cx="0" cy="0"/>
        </a:xfrm>
      </p:grpSpPr>
      <p:sp>
        <p:nvSpPr>
          <p:cNvPr id="81" name="Google Shape;81;p17"/>
          <p:cNvSpPr txBox="1">
            <a:spLocks noGrp="1"/>
          </p:cNvSpPr>
          <p:nvPr>
            <p:ph type="title"/>
          </p:nvPr>
        </p:nvSpPr>
        <p:spPr>
          <a:xfrm>
            <a:off x="311700" y="2596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000000"/>
                </a:solidFill>
              </a:rPr>
              <a:t>Design Specification</a:t>
            </a:r>
            <a:r>
              <a:rPr lang="en"/>
              <a:t>s</a:t>
            </a:r>
            <a:endParaRPr/>
          </a:p>
        </p:txBody>
      </p:sp>
      <p:pic>
        <p:nvPicPr>
          <p:cNvPr id="82" name="Google Shape;82;p17"/>
          <p:cNvPicPr preferRelativeResize="0"/>
          <p:nvPr/>
        </p:nvPicPr>
        <p:blipFill>
          <a:blip r:embed="rId3">
            <a:alphaModFix/>
          </a:blip>
          <a:stretch>
            <a:fillRect/>
          </a:stretch>
        </p:blipFill>
        <p:spPr>
          <a:xfrm>
            <a:off x="311693" y="832375"/>
            <a:ext cx="3405524" cy="1512575"/>
          </a:xfrm>
          <a:prstGeom prst="rect">
            <a:avLst/>
          </a:prstGeom>
          <a:noFill/>
          <a:ln>
            <a:noFill/>
          </a:ln>
        </p:spPr>
      </p:pic>
      <p:pic>
        <p:nvPicPr>
          <p:cNvPr id="83" name="Google Shape;83;p17"/>
          <p:cNvPicPr preferRelativeResize="0"/>
          <p:nvPr/>
        </p:nvPicPr>
        <p:blipFill>
          <a:blip r:embed="rId4">
            <a:alphaModFix/>
          </a:blip>
          <a:stretch>
            <a:fillRect/>
          </a:stretch>
        </p:blipFill>
        <p:spPr>
          <a:xfrm>
            <a:off x="4452046" y="832367"/>
            <a:ext cx="3925250" cy="2675633"/>
          </a:xfrm>
          <a:prstGeom prst="rect">
            <a:avLst/>
          </a:prstGeom>
          <a:noFill/>
          <a:ln>
            <a:noFill/>
          </a:ln>
        </p:spPr>
      </p:pic>
      <p:pic>
        <p:nvPicPr>
          <p:cNvPr id="84" name="Google Shape;84;p17"/>
          <p:cNvPicPr preferRelativeResize="0"/>
          <p:nvPr/>
        </p:nvPicPr>
        <p:blipFill>
          <a:blip r:embed="rId5">
            <a:alphaModFix/>
          </a:blip>
          <a:stretch>
            <a:fillRect/>
          </a:stretch>
        </p:blipFill>
        <p:spPr>
          <a:xfrm>
            <a:off x="326249" y="2571750"/>
            <a:ext cx="3376425" cy="23015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Technologies</a:t>
            </a:r>
            <a:endParaRPr/>
          </a:p>
        </p:txBody>
      </p:sp>
      <p:sp>
        <p:nvSpPr>
          <p:cNvPr id="90" name="Google Shape;90;p18"/>
          <p:cNvSpPr txBox="1">
            <a:spLocks noGrp="1"/>
          </p:cNvSpPr>
          <p:nvPr>
            <p:ph type="body" idx="1"/>
          </p:nvPr>
        </p:nvSpPr>
        <p:spPr>
          <a:xfrm>
            <a:off x="311700" y="863550"/>
            <a:ext cx="8520600" cy="39555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Node.JS</a:t>
            </a:r>
            <a:endParaRPr/>
          </a:p>
          <a:p>
            <a:pPr marL="457200" lvl="0" indent="-342900" algn="l" rtl="0">
              <a:spcBef>
                <a:spcPts val="0"/>
              </a:spcBef>
              <a:spcAft>
                <a:spcPts val="0"/>
              </a:spcAft>
              <a:buSzPts val="1800"/>
              <a:buChar char="●"/>
            </a:pPr>
            <a:r>
              <a:rPr lang="en"/>
              <a:t>Bootswatch</a:t>
            </a:r>
            <a:endParaRPr/>
          </a:p>
          <a:p>
            <a:pPr marL="457200" lvl="0" indent="-342900" algn="l" rtl="0">
              <a:spcBef>
                <a:spcPts val="0"/>
              </a:spcBef>
              <a:spcAft>
                <a:spcPts val="0"/>
              </a:spcAft>
              <a:buSzPts val="1800"/>
              <a:buChar char="●"/>
            </a:pPr>
            <a:r>
              <a:rPr lang="en"/>
              <a:t>Handlebars.js</a:t>
            </a:r>
            <a:endParaRPr/>
          </a:p>
          <a:p>
            <a:pPr marL="457200" lvl="0" indent="-342900" algn="l" rtl="0">
              <a:spcBef>
                <a:spcPts val="0"/>
              </a:spcBef>
              <a:spcAft>
                <a:spcPts val="0"/>
              </a:spcAft>
              <a:buSzPts val="1800"/>
              <a:buChar char="●"/>
            </a:pPr>
            <a:r>
              <a:rPr lang="en"/>
              <a:t>Mongoose</a:t>
            </a:r>
            <a:endParaRPr/>
          </a:p>
          <a:p>
            <a:pPr marL="457200" lvl="0" indent="-342900" algn="l" rtl="0">
              <a:spcBef>
                <a:spcPts val="0"/>
              </a:spcBef>
              <a:spcAft>
                <a:spcPts val="0"/>
              </a:spcAft>
              <a:buSzPts val="1800"/>
              <a:buChar char="●"/>
            </a:pPr>
            <a:r>
              <a:rPr lang="en"/>
              <a:t>Express</a:t>
            </a:r>
            <a:endParaRPr/>
          </a:p>
          <a:p>
            <a:pPr marL="457200" lvl="0" indent="-342900" algn="l" rtl="0">
              <a:spcBef>
                <a:spcPts val="0"/>
              </a:spcBef>
              <a:spcAft>
                <a:spcPts val="0"/>
              </a:spcAft>
              <a:buSzPts val="1800"/>
              <a:buChar char="●"/>
            </a:pPr>
            <a:r>
              <a:rPr lang="en"/>
              <a:t>MongoDB</a:t>
            </a:r>
            <a:endParaRPr/>
          </a:p>
          <a:p>
            <a:pPr marL="457200" lvl="0" indent="-342900" algn="l" rtl="0">
              <a:spcBef>
                <a:spcPts val="0"/>
              </a:spcBef>
              <a:spcAft>
                <a:spcPts val="0"/>
              </a:spcAft>
              <a:buSzPts val="1800"/>
              <a:buChar char="●"/>
            </a:pPr>
            <a:r>
              <a:rPr lang="en"/>
              <a:t>JQuery</a:t>
            </a:r>
            <a:endParaRPr/>
          </a:p>
          <a:p>
            <a:pPr marL="457200" lvl="0" indent="-342900" algn="l" rtl="0">
              <a:spcBef>
                <a:spcPts val="0"/>
              </a:spcBef>
              <a:spcAft>
                <a:spcPts val="0"/>
              </a:spcAft>
              <a:buSzPts val="1800"/>
              <a:buChar char="●"/>
            </a:pPr>
            <a:r>
              <a:rPr lang="en"/>
              <a:t>Github</a:t>
            </a:r>
            <a:endParaRPr/>
          </a:p>
          <a:p>
            <a:pPr marL="457200" lvl="0" indent="-342900" algn="l" rtl="0">
              <a:spcBef>
                <a:spcPts val="0"/>
              </a:spcBef>
              <a:spcAft>
                <a:spcPts val="0"/>
              </a:spcAft>
              <a:buSzPts val="1800"/>
              <a:buChar char="●"/>
            </a:pPr>
            <a:r>
              <a:rPr lang="en"/>
              <a:t>HTML</a:t>
            </a:r>
            <a:endParaRPr/>
          </a:p>
          <a:p>
            <a:pPr marL="457200" lvl="0" indent="-342900" algn="l" rtl="0">
              <a:spcBef>
                <a:spcPts val="0"/>
              </a:spcBef>
              <a:spcAft>
                <a:spcPts val="0"/>
              </a:spcAft>
              <a:buSzPts val="1800"/>
              <a:buChar char="●"/>
            </a:pPr>
            <a:r>
              <a:rPr lang="en"/>
              <a:t>CSS</a:t>
            </a:r>
            <a:endParaRPr/>
          </a:p>
          <a:p>
            <a:pPr marL="457200" lvl="0" indent="0" algn="l" rtl="0">
              <a:spcBef>
                <a:spcPts val="1600"/>
              </a:spcBef>
              <a:spcAft>
                <a:spcPts val="0"/>
              </a:spcAft>
              <a:buNone/>
            </a:pPr>
            <a:endParaRPr/>
          </a:p>
          <a:p>
            <a:pPr marL="0" lvl="0" indent="0" algn="l" rtl="0">
              <a:spcBef>
                <a:spcPts val="1600"/>
              </a:spcBef>
              <a:spcAft>
                <a:spcPts val="1600"/>
              </a:spcAft>
              <a:buNone/>
            </a:pP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Milestones</a:t>
            </a:r>
            <a:endParaRPr/>
          </a:p>
        </p:txBody>
      </p:sp>
      <p:sp>
        <p:nvSpPr>
          <p:cNvPr id="96" name="Google Shape;96;p1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SzPts val="1200"/>
              <a:buChar char="●"/>
            </a:pPr>
            <a:r>
              <a:rPr lang="en" sz="1200"/>
              <a:t>Develop form for student worker to use barcode scanner to scan items into the database. If a barcode has not been seen before, prompt the worker to enter basic information about the scanned item. - 1/31/19</a:t>
            </a:r>
            <a:endParaRPr sz="1200"/>
          </a:p>
          <a:p>
            <a:pPr marL="457200" lvl="0" indent="-304800" algn="l" rtl="0">
              <a:spcBef>
                <a:spcPts val="0"/>
              </a:spcBef>
              <a:spcAft>
                <a:spcPts val="0"/>
              </a:spcAft>
              <a:buSzPts val="1200"/>
              <a:buChar char="●"/>
            </a:pPr>
            <a:r>
              <a:rPr lang="en" sz="1200"/>
              <a:t>Look into using the University of Cincinnati’s authentication system within the website. - 4/20/19</a:t>
            </a:r>
            <a:endParaRPr sz="1200"/>
          </a:p>
          <a:p>
            <a:pPr marL="457200" lvl="0" indent="-304800" algn="l" rtl="0">
              <a:spcBef>
                <a:spcPts val="0"/>
              </a:spcBef>
              <a:spcAft>
                <a:spcPts val="0"/>
              </a:spcAft>
              <a:buSzPts val="1200"/>
              <a:buChar char="●"/>
            </a:pPr>
            <a:r>
              <a:rPr lang="en" sz="1200"/>
              <a:t>Design website interface to meet the University standards. - 1/31/19</a:t>
            </a:r>
            <a:endParaRPr sz="1200"/>
          </a:p>
          <a:p>
            <a:pPr marL="457200" lvl="0" indent="-304800" algn="l" rtl="0">
              <a:spcBef>
                <a:spcPts val="0"/>
              </a:spcBef>
              <a:spcAft>
                <a:spcPts val="0"/>
              </a:spcAft>
              <a:buSzPts val="1200"/>
              <a:buChar char="●"/>
            </a:pPr>
            <a:r>
              <a:rPr lang="en" sz="1200"/>
              <a:t>Develop shopping cart system to allow the students to choose and checkout inventory from the website. - 2/28/19</a:t>
            </a:r>
            <a:endParaRPr sz="1200"/>
          </a:p>
          <a:p>
            <a:pPr marL="457200" lvl="0" indent="-304800" algn="l" rtl="0">
              <a:spcBef>
                <a:spcPts val="0"/>
              </a:spcBef>
              <a:spcAft>
                <a:spcPts val="0"/>
              </a:spcAft>
              <a:buSzPts val="1200"/>
              <a:buChar char="●"/>
            </a:pPr>
            <a:r>
              <a:rPr lang="en" sz="1200"/>
              <a:t>Develop a login system for administrators and students. - 4/20/19</a:t>
            </a:r>
            <a:endParaRPr sz="1200"/>
          </a:p>
          <a:p>
            <a:pPr marL="457200" lvl="0" indent="-304800" algn="l" rtl="0">
              <a:spcBef>
                <a:spcPts val="0"/>
              </a:spcBef>
              <a:spcAft>
                <a:spcPts val="0"/>
              </a:spcAft>
              <a:buSzPts val="1200"/>
              <a:buChar char="●"/>
            </a:pPr>
            <a:r>
              <a:rPr lang="en" sz="1200"/>
              <a:t>Investigate site and database security. - 4/20/19</a:t>
            </a:r>
            <a:endParaRPr sz="1200"/>
          </a:p>
          <a:p>
            <a:pPr marL="457200" lvl="0" indent="-304800" algn="l" rtl="0">
              <a:spcBef>
                <a:spcPts val="0"/>
              </a:spcBef>
              <a:spcAft>
                <a:spcPts val="0"/>
              </a:spcAft>
              <a:buSzPts val="1200"/>
              <a:buChar char="●"/>
            </a:pPr>
            <a:r>
              <a:rPr lang="en" sz="1200"/>
              <a:t>Design a notification system to alert bearcat pantry workers when a student has checked out items. - 2/28/19</a:t>
            </a:r>
            <a:endParaRPr sz="1200"/>
          </a:p>
          <a:p>
            <a:pPr marL="457200" lvl="0" indent="-304800" algn="l" rtl="0">
              <a:spcBef>
                <a:spcPts val="0"/>
              </a:spcBef>
              <a:spcAft>
                <a:spcPts val="0"/>
              </a:spcAft>
              <a:buSzPts val="1200"/>
              <a:buChar char="●"/>
            </a:pPr>
            <a:r>
              <a:rPr lang="en" sz="1200"/>
              <a:t>Develop a way to send a receipt and survey message to student upon completion of checkout. - 2/28/19</a:t>
            </a:r>
            <a:endParaRPr sz="1200"/>
          </a:p>
          <a:p>
            <a:pPr marL="457200" lvl="0" indent="-304800" algn="l" rtl="0">
              <a:spcBef>
                <a:spcPts val="0"/>
              </a:spcBef>
              <a:spcAft>
                <a:spcPts val="0"/>
              </a:spcAft>
              <a:buSzPts val="1200"/>
              <a:buChar char="●"/>
            </a:pPr>
            <a:r>
              <a:rPr lang="en" sz="1200"/>
              <a:t>Design basic administrator tools to limit the number of items a student can check out among other things. - 3/31/19</a:t>
            </a:r>
            <a:endParaRPr sz="1200"/>
          </a:p>
          <a:p>
            <a:pPr marL="457200" lvl="0" indent="-304800" algn="l" rtl="0">
              <a:spcBef>
                <a:spcPts val="0"/>
              </a:spcBef>
              <a:spcAft>
                <a:spcPts val="0"/>
              </a:spcAft>
              <a:buSzPts val="1200"/>
              <a:buChar char="●"/>
            </a:pPr>
            <a:r>
              <a:rPr lang="en" sz="1200"/>
              <a:t>Develop system to collect and manage pantry checkout data. - 3/31/19</a:t>
            </a:r>
            <a:endParaRPr sz="1200"/>
          </a:p>
          <a:p>
            <a:pPr marL="457200" lvl="0" indent="-304800" algn="l" rtl="0">
              <a:spcBef>
                <a:spcPts val="0"/>
              </a:spcBef>
              <a:spcAft>
                <a:spcPts val="0"/>
              </a:spcAft>
              <a:buSzPts val="1200"/>
              <a:buChar char="●"/>
            </a:pPr>
            <a:r>
              <a:rPr lang="en" sz="1200"/>
              <a:t>Implement system to email student when their order is ready: once a student worker has prepared the order, they can click a button to email the student. - 3/31/19</a:t>
            </a:r>
            <a:endParaRPr sz="1200"/>
          </a:p>
          <a:p>
            <a:pPr marL="457200" lvl="0" indent="-304800" algn="l" rtl="0">
              <a:spcBef>
                <a:spcPts val="0"/>
              </a:spcBef>
              <a:spcAft>
                <a:spcPts val="0"/>
              </a:spcAft>
              <a:buSzPts val="1200"/>
              <a:buChar char="●"/>
            </a:pPr>
            <a:r>
              <a:rPr lang="en" sz="1200"/>
              <a:t>Testing of the entire system will need to be done by a team-member. - 4/20/19</a:t>
            </a:r>
            <a:endParaRPr sz="1200"/>
          </a:p>
          <a:p>
            <a:pPr marL="0" lvl="0" indent="0" algn="l" rtl="0">
              <a:spcBef>
                <a:spcPts val="1600"/>
              </a:spcBef>
              <a:spcAft>
                <a:spcPts val="0"/>
              </a:spcAft>
              <a:buNone/>
            </a:pPr>
            <a:endParaRPr sz="1200"/>
          </a:p>
          <a:p>
            <a:pPr marL="457200" lvl="0" indent="0" algn="l" rtl="0">
              <a:spcBef>
                <a:spcPts val="1600"/>
              </a:spcBef>
              <a:spcAft>
                <a:spcPts val="1600"/>
              </a:spcAft>
              <a:buNone/>
            </a:pPr>
            <a:endParaRPr sz="10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20"/>
          <p:cNvSpPr txBox="1">
            <a:spLocks noGrp="1"/>
          </p:cNvSpPr>
          <p:nvPr>
            <p:ph type="title"/>
          </p:nvPr>
        </p:nvSpPr>
        <p:spPr>
          <a:xfrm>
            <a:off x="311700" y="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Results</a:t>
            </a:r>
            <a:endParaRPr/>
          </a:p>
        </p:txBody>
      </p:sp>
      <p:sp>
        <p:nvSpPr>
          <p:cNvPr id="102" name="Google Shape;102;p20"/>
          <p:cNvSpPr txBox="1">
            <a:spLocks noGrp="1"/>
          </p:cNvSpPr>
          <p:nvPr>
            <p:ph type="body" idx="1"/>
          </p:nvPr>
        </p:nvSpPr>
        <p:spPr>
          <a:xfrm>
            <a:off x="311700" y="521875"/>
            <a:ext cx="8520600" cy="39267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Working barcode scanning and inventory system.</a:t>
            </a:r>
            <a:endParaRPr/>
          </a:p>
          <a:p>
            <a:pPr marL="457200" lvl="0" indent="-342900" algn="l" rtl="0">
              <a:spcBef>
                <a:spcPts val="0"/>
              </a:spcBef>
              <a:spcAft>
                <a:spcPts val="0"/>
              </a:spcAft>
              <a:buSzPts val="1800"/>
              <a:buChar char="-"/>
            </a:pPr>
            <a:r>
              <a:rPr lang="en"/>
              <a:t>Paginated browse page for users to select items from pantry stock.</a:t>
            </a:r>
            <a:endParaRPr/>
          </a:p>
          <a:p>
            <a:pPr marL="457200" lvl="0" indent="-342900" algn="l" rtl="0">
              <a:spcBef>
                <a:spcPts val="0"/>
              </a:spcBef>
              <a:spcAft>
                <a:spcPts val="0"/>
              </a:spcAft>
              <a:buSzPts val="1800"/>
              <a:buChar char="-"/>
            </a:pPr>
            <a:r>
              <a:rPr lang="en"/>
              <a:t>Complete email verification system that sends an email once checkout has completed on the shopping cart page.</a:t>
            </a:r>
            <a:endParaRPr/>
          </a:p>
          <a:p>
            <a:pPr marL="457200" lvl="0" indent="-342900" algn="l" rtl="0">
              <a:spcBef>
                <a:spcPts val="0"/>
              </a:spcBef>
              <a:spcAft>
                <a:spcPts val="0"/>
              </a:spcAft>
              <a:buSzPts val="1800"/>
              <a:buChar char="-"/>
            </a:pPr>
            <a:r>
              <a:rPr lang="en"/>
              <a:t>Admin tools, such as editing of existing items, added and visible only when logged in as admin.</a:t>
            </a:r>
            <a:endParaRPr/>
          </a:p>
          <a:p>
            <a:pPr marL="0" lvl="0" indent="0" algn="l" rtl="0">
              <a:spcBef>
                <a:spcPts val="1600"/>
              </a:spcBef>
              <a:spcAft>
                <a:spcPts val="0"/>
              </a:spcAft>
              <a:buNone/>
            </a:pPr>
            <a:r>
              <a:rPr lang="en"/>
              <a:t>Work In Progress</a:t>
            </a:r>
            <a:endParaRPr/>
          </a:p>
          <a:p>
            <a:pPr marL="457200" lvl="0" indent="-342900" algn="l" rtl="0">
              <a:spcBef>
                <a:spcPts val="1600"/>
              </a:spcBef>
              <a:spcAft>
                <a:spcPts val="0"/>
              </a:spcAft>
              <a:buSzPts val="1800"/>
              <a:buChar char="-"/>
            </a:pPr>
            <a:r>
              <a:rPr lang="en"/>
              <a:t>The log-in system still needs to be completed.</a:t>
            </a:r>
            <a:endParaRPr/>
          </a:p>
          <a:p>
            <a:pPr marL="457200" lvl="0" indent="-342900" algn="l" rtl="0">
              <a:spcBef>
                <a:spcPts val="0"/>
              </a:spcBef>
              <a:spcAft>
                <a:spcPts val="0"/>
              </a:spcAft>
              <a:buSzPts val="1800"/>
              <a:buChar char="-"/>
            </a:pPr>
            <a:r>
              <a:rPr lang="en"/>
              <a:t>Image Caching</a:t>
            </a:r>
            <a:endParaRPr/>
          </a:p>
          <a:p>
            <a:pPr marL="457200" lvl="0" indent="-342900" algn="l" rtl="0">
              <a:spcBef>
                <a:spcPts val="0"/>
              </a:spcBef>
              <a:spcAft>
                <a:spcPts val="0"/>
              </a:spcAft>
              <a:buSzPts val="1800"/>
              <a:buChar char="-"/>
            </a:pPr>
            <a:r>
              <a:rPr lang="en"/>
              <a:t>Testing</a:t>
            </a:r>
            <a:endParaRPr/>
          </a:p>
          <a:p>
            <a:pPr marL="457200" lvl="0" indent="-342900" algn="l" rtl="0">
              <a:spcBef>
                <a:spcPts val="0"/>
              </a:spcBef>
              <a:spcAft>
                <a:spcPts val="0"/>
              </a:spcAft>
              <a:buSzPts val="1800"/>
              <a:buChar char="-"/>
            </a:pPr>
            <a:r>
              <a:rPr lang="en"/>
              <a:t>Improve website Home Page</a:t>
            </a:r>
            <a:endParaRPr/>
          </a:p>
          <a:p>
            <a:pPr marL="457200" lvl="0" indent="-342900" algn="l" rtl="0">
              <a:spcBef>
                <a:spcPts val="0"/>
              </a:spcBef>
              <a:spcAft>
                <a:spcPts val="0"/>
              </a:spcAft>
              <a:buSzPts val="1800"/>
              <a:buChar char="-"/>
            </a:pPr>
            <a:r>
              <a:rPr lang="en"/>
              <a:t>Improve email verification sent to bearcat pantry email.</a:t>
            </a:r>
            <a:endParaRPr/>
          </a:p>
          <a:p>
            <a:pPr marL="457200" lvl="0" indent="-342900" algn="l" rtl="0">
              <a:spcBef>
                <a:spcPts val="0"/>
              </a:spcBef>
              <a:spcAft>
                <a:spcPts val="0"/>
              </a:spcAft>
              <a:buSzPts val="1800"/>
              <a:buChar char="-"/>
            </a:pPr>
            <a:r>
              <a:rPr lang="en"/>
              <a:t>Change user order email to allow for link input.</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21"/>
          <p:cNvSpPr txBox="1">
            <a:spLocks noGrp="1"/>
          </p:cNvSpPr>
          <p:nvPr>
            <p:ph type="title"/>
          </p:nvPr>
        </p:nvSpPr>
        <p:spPr>
          <a:xfrm>
            <a:off x="311700" y="1979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Challenges</a:t>
            </a:r>
            <a:endParaRPr/>
          </a:p>
        </p:txBody>
      </p:sp>
      <p:sp>
        <p:nvSpPr>
          <p:cNvPr id="108" name="Google Shape;108;p21"/>
          <p:cNvSpPr txBox="1">
            <a:spLocks noGrp="1"/>
          </p:cNvSpPr>
          <p:nvPr>
            <p:ph type="body" idx="1"/>
          </p:nvPr>
        </p:nvSpPr>
        <p:spPr>
          <a:xfrm>
            <a:off x="340000" y="770600"/>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Predicting edge cases to prevent unintended website behavior. </a:t>
            </a:r>
            <a:endParaRPr/>
          </a:p>
          <a:p>
            <a:pPr marL="914400" lvl="1" indent="-317500" algn="l" rtl="0">
              <a:spcBef>
                <a:spcPts val="0"/>
              </a:spcBef>
              <a:spcAft>
                <a:spcPts val="0"/>
              </a:spcAft>
              <a:buSzPts val="1400"/>
              <a:buChar char="○"/>
            </a:pPr>
            <a:r>
              <a:rPr lang="en"/>
              <a:t>Ex: Uploading an .EXE file as the image for an item in the pantry.</a:t>
            </a:r>
            <a:endParaRPr/>
          </a:p>
          <a:p>
            <a:pPr marL="457200" lvl="0" indent="-342900" algn="l" rtl="0">
              <a:spcBef>
                <a:spcPts val="0"/>
              </a:spcBef>
              <a:spcAft>
                <a:spcPts val="0"/>
              </a:spcAft>
              <a:buSzPts val="1800"/>
              <a:buChar char="●"/>
            </a:pPr>
            <a:r>
              <a:rPr lang="en"/>
              <a:t>Communicating between development team and university.</a:t>
            </a:r>
            <a:endParaRPr/>
          </a:p>
          <a:p>
            <a:pPr marL="457200" lvl="0" indent="-342900" algn="l" rtl="0">
              <a:spcBef>
                <a:spcPts val="0"/>
              </a:spcBef>
              <a:spcAft>
                <a:spcPts val="0"/>
              </a:spcAft>
              <a:buSzPts val="1800"/>
              <a:buChar char="●"/>
            </a:pPr>
            <a:r>
              <a:rPr lang="en"/>
              <a:t>Inexperience using mongoDB and javascript.</a:t>
            </a:r>
            <a:endParaRPr/>
          </a:p>
          <a:p>
            <a:pPr marL="457200" lvl="0" indent="-342900" algn="l" rtl="0">
              <a:spcBef>
                <a:spcPts val="0"/>
              </a:spcBef>
              <a:spcAft>
                <a:spcPts val="0"/>
              </a:spcAft>
              <a:buSzPts val="1800"/>
              <a:buChar char="●"/>
            </a:pPr>
            <a:r>
              <a:rPr lang="en"/>
              <a:t>Developing an effective user interface with minimal input from university. </a:t>
            </a:r>
            <a:endParaRPr/>
          </a:p>
          <a:p>
            <a:pPr marL="457200" lvl="0" indent="0" algn="l" rtl="0">
              <a:spcBef>
                <a:spcPts val="1600"/>
              </a:spcBef>
              <a:spcAft>
                <a:spcPts val="0"/>
              </a:spcAft>
              <a:buNone/>
            </a:pPr>
            <a:endParaRPr/>
          </a:p>
          <a:p>
            <a:pPr marL="457200" lvl="0" indent="0" algn="l" rtl="0">
              <a:spcBef>
                <a:spcPts val="1600"/>
              </a:spcBef>
              <a:spcAft>
                <a:spcPts val="1600"/>
              </a:spcAft>
              <a:buNone/>
            </a:pPr>
            <a:endParaRPr/>
          </a:p>
        </p:txBody>
      </p:sp>
    </p:spTree>
  </p:cSld>
  <p:clrMapOvr>
    <a:masterClrMapping/>
  </p:clrMapOvr>
</p:sld>
</file>

<file path=ppt/theme/theme1.xml><?xml version="1.0" encoding="utf-8"?>
<a:theme xmlns:a="http://schemas.openxmlformats.org/drawingml/2006/main"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657</Words>
  <Application>Microsoft Office PowerPoint</Application>
  <PresentationFormat>On-screen Show (16:9)</PresentationFormat>
  <Paragraphs>56</Paragraphs>
  <Slides>9</Slides>
  <Notes>9</Notes>
  <HiddenSlides>0</HiddenSlides>
  <MMClips>0</MMClips>
  <ScaleCrop>false</ScaleCrop>
  <HeadingPairs>
    <vt:vector size="6" baseType="variant">
      <vt:variant>
        <vt:lpstr>Fonts Used</vt:lpstr>
      </vt:variant>
      <vt:variant>
        <vt:i4>1</vt:i4>
      </vt:variant>
      <vt:variant>
        <vt:lpstr>Theme</vt:lpstr>
      </vt:variant>
      <vt:variant>
        <vt:i4>1</vt:i4>
      </vt:variant>
      <vt:variant>
        <vt:lpstr>Slide Titles</vt:lpstr>
      </vt:variant>
      <vt:variant>
        <vt:i4>9</vt:i4>
      </vt:variant>
    </vt:vector>
  </HeadingPairs>
  <TitlesOfParts>
    <vt:vector size="11" baseType="lpstr">
      <vt:lpstr>Arial</vt:lpstr>
      <vt:lpstr>Simple Dark</vt:lpstr>
      <vt:lpstr>PowerPoint Presentation</vt:lpstr>
      <vt:lpstr>Goals</vt:lpstr>
      <vt:lpstr>Intellectual Merits</vt:lpstr>
      <vt:lpstr>Broader Impacts</vt:lpstr>
      <vt:lpstr>Design Specifications</vt:lpstr>
      <vt:lpstr>Technologies</vt:lpstr>
      <vt:lpstr>Milestones</vt:lpstr>
      <vt:lpstr>Results</vt:lpstr>
      <vt:lpstr>Challenges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Kowalski</dc:creator>
  <cp:lastModifiedBy>Adam Kowalski</cp:lastModifiedBy>
  <cp:revision>1</cp:revision>
  <dcterms:modified xsi:type="dcterms:W3CDTF">2019-03-06T22:23:45Z</dcterms:modified>
</cp:coreProperties>
</file>